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3"/>
  </p:notesMasterIdLst>
  <p:sldIdLst>
    <p:sldId id="266" r:id="rId2"/>
    <p:sldId id="287" r:id="rId3"/>
    <p:sldId id="284" r:id="rId4"/>
    <p:sldId id="285" r:id="rId5"/>
    <p:sldId id="286" r:id="rId6"/>
    <p:sldId id="288" r:id="rId7"/>
    <p:sldId id="289" r:id="rId8"/>
    <p:sldId id="290" r:id="rId9"/>
    <p:sldId id="291" r:id="rId10"/>
    <p:sldId id="292"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7/13/2023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neptune.ai/blog/ml-model-registry"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ML </a:t>
            </a:r>
            <a:r>
              <a:rPr lang="en-US"/>
              <a:t>Model </a:t>
            </a:r>
            <a:r>
              <a:rPr lang="en-US" smtClean="0"/>
              <a:t>Registry - How</a:t>
            </a:r>
            <a:r>
              <a:rPr lang="en-US" dirty="0" smtClean="0"/>
              <a:t>?</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4" name="TextBox 3"/>
          <p:cNvSpPr txBox="1"/>
          <p:nvPr/>
        </p:nvSpPr>
        <p:spPr>
          <a:xfrm>
            <a:off x="6781800" y="5029200"/>
            <a:ext cx="5121031" cy="646331"/>
          </a:xfrm>
          <a:prstGeom prst="rect">
            <a:avLst/>
          </a:prstGeom>
          <a:noFill/>
        </p:spPr>
        <p:txBody>
          <a:bodyPr wrap="square" rtlCol="0">
            <a:spAutoFit/>
          </a:bodyPr>
          <a:lstStyle/>
          <a:p>
            <a:r>
              <a:rPr lang="en-US" dirty="0"/>
              <a:t>Adapted </a:t>
            </a:r>
            <a:r>
              <a:rPr lang="en-US" dirty="0">
                <a:hlinkClick r:id="rId2"/>
              </a:rPr>
              <a:t>from ML Model </a:t>
            </a:r>
            <a:r>
              <a:rPr lang="en-US" dirty="0" smtClean="0">
                <a:hlinkClick r:id="rId2"/>
              </a:rPr>
              <a:t>Registry</a:t>
            </a:r>
            <a:endParaRPr lang="en-US" dirty="0" smtClean="0"/>
          </a:p>
          <a:p>
            <a:r>
              <a:rPr lang="en-US" dirty="0"/>
              <a:t>By Stephen </a:t>
            </a:r>
            <a:r>
              <a:rPr lang="en-US" dirty="0" err="1"/>
              <a:t>Oladele</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ML </a:t>
            </a:r>
            <a:r>
              <a:rPr lang="en-US" dirty="0"/>
              <a:t>model registry solutions out there</a:t>
            </a:r>
            <a:br>
              <a:rPr lang="en-US" dirty="0"/>
            </a:br>
            <a:endParaRPr lang="en-IN" dirty="0"/>
          </a:p>
        </p:txBody>
      </p:sp>
      <p:sp>
        <p:nvSpPr>
          <p:cNvPr id="3" name="Text Placeholder 2"/>
          <p:cNvSpPr>
            <a:spLocks noGrp="1"/>
          </p:cNvSpPr>
          <p:nvPr>
            <p:ph type="body" sz="quarter" idx="13"/>
          </p:nvPr>
        </p:nvSpPr>
        <p:spPr>
          <a:xfrm>
            <a:off x="857739" y="1600201"/>
            <a:ext cx="10160000" cy="4648199"/>
          </a:xfrm>
        </p:spPr>
        <p:txBody>
          <a:bodyPr/>
          <a:lstStyle/>
          <a:p>
            <a:endParaRPr lang="en-IN" dirty="0"/>
          </a:p>
        </p:txBody>
      </p:sp>
      <p:sp>
        <p:nvSpPr>
          <p:cNvPr id="4" name="Text Placeholder 3"/>
          <p:cNvSpPr>
            <a:spLocks noGrp="1"/>
          </p:cNvSpPr>
          <p:nvPr>
            <p:ph type="body" sz="quarter" idx="14"/>
          </p:nvPr>
        </p:nvSpPr>
        <p:spPr/>
        <p:txBody>
          <a:bodyPr/>
          <a:lstStyle/>
          <a:p>
            <a:r>
              <a:rPr lang="en-US" dirty="0" smtClean="0"/>
              <a:t>The </a:t>
            </a:r>
            <a:r>
              <a:rPr lang="en-US" dirty="0"/>
              <a:t>most popular ones available out there that offer a host of Model Registry features.</a:t>
            </a:r>
            <a:endParaRPr lang="en-IN" dirty="0"/>
          </a:p>
        </p:txBody>
      </p:sp>
      <p:pic>
        <p:nvPicPr>
          <p:cNvPr id="5" name="Picture 4"/>
          <p:cNvPicPr>
            <a:picLocks noChangeAspect="1"/>
          </p:cNvPicPr>
          <p:nvPr/>
        </p:nvPicPr>
        <p:blipFill>
          <a:blip r:embed="rId2"/>
          <a:stretch>
            <a:fillRect/>
          </a:stretch>
        </p:blipFill>
        <p:spPr>
          <a:xfrm>
            <a:off x="2362200" y="2119312"/>
            <a:ext cx="6667500" cy="3609975"/>
          </a:xfrm>
          <a:prstGeom prst="rect">
            <a:avLst/>
          </a:prstGeom>
        </p:spPr>
      </p:pic>
    </p:spTree>
    <p:extLst>
      <p:ext uri="{BB962C8B-B14F-4D97-AF65-F5344CB8AC3E}">
        <p14:creationId xmlns:p14="http://schemas.microsoft.com/office/powerpoint/2010/main" val="31009433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Where does a model registry fit in the MLOps stack?</a:t>
            </a:r>
            <a:endParaRPr lang="en-IN" sz="2400" dirty="0"/>
          </a:p>
        </p:txBody>
      </p:sp>
      <p:sp>
        <p:nvSpPr>
          <p:cNvPr id="3" name="Text Placeholder 2"/>
          <p:cNvSpPr>
            <a:spLocks noGrp="1"/>
          </p:cNvSpPr>
          <p:nvPr>
            <p:ph type="body" sz="quarter" idx="13"/>
          </p:nvPr>
        </p:nvSpPr>
        <p:spPr>
          <a:xfrm>
            <a:off x="857739" y="1600201"/>
            <a:ext cx="10160000" cy="4648199"/>
          </a:xfrm>
        </p:spPr>
        <p:txBody>
          <a:bodyPr/>
          <a:lstStyle/>
          <a:p>
            <a:r>
              <a:rPr lang="en-US" dirty="0"/>
              <a:t>If </a:t>
            </a:r>
            <a:r>
              <a:rPr lang="en-US" dirty="0" smtClean="0"/>
              <a:t>want </a:t>
            </a:r>
            <a:r>
              <a:rPr lang="en-US" dirty="0"/>
              <a:t>to run machine learning projects efficiently and at </a:t>
            </a:r>
            <a:r>
              <a:rPr lang="en-US" dirty="0" smtClean="0"/>
              <a:t>scale,</a:t>
            </a:r>
          </a:p>
          <a:p>
            <a:pPr lvl="1">
              <a:buFont typeface="Courier New" panose="02070309020205020404" pitchFamily="49" charset="0"/>
              <a:buChar char="o"/>
            </a:pPr>
            <a:r>
              <a:rPr lang="en-US" dirty="0" smtClean="0"/>
              <a:t>most </a:t>
            </a:r>
            <a:r>
              <a:rPr lang="en-US" dirty="0"/>
              <a:t>likely need to add a model registry to </a:t>
            </a:r>
            <a:r>
              <a:rPr lang="en-US" dirty="0" smtClean="0"/>
              <a:t>MLOps </a:t>
            </a:r>
            <a:r>
              <a:rPr lang="en-US" dirty="0"/>
              <a:t>stack. </a:t>
            </a:r>
            <a:endParaRPr lang="en-US" dirty="0" smtClean="0"/>
          </a:p>
          <a:p>
            <a:pPr lvl="1">
              <a:buFont typeface="Courier New" panose="02070309020205020404" pitchFamily="49" charset="0"/>
              <a:buChar char="o"/>
            </a:pPr>
            <a:endParaRPr lang="en-US" dirty="0"/>
          </a:p>
          <a:p>
            <a:r>
              <a:rPr lang="en-US" dirty="0" smtClean="0"/>
              <a:t>Depending </a:t>
            </a:r>
            <a:r>
              <a:rPr lang="en-US" dirty="0"/>
              <a:t>on what level of implementation you are in your MLOps stack</a:t>
            </a:r>
            <a:r>
              <a:rPr lang="en-US" dirty="0" smtClean="0"/>
              <a:t>,</a:t>
            </a:r>
          </a:p>
          <a:p>
            <a:pPr lvl="1">
              <a:buFont typeface="Courier New" panose="02070309020205020404" pitchFamily="49" charset="0"/>
              <a:buChar char="o"/>
            </a:pPr>
            <a:r>
              <a:rPr lang="en-US" dirty="0" smtClean="0"/>
              <a:t>needs </a:t>
            </a:r>
            <a:r>
              <a:rPr lang="en-US" dirty="0"/>
              <a:t>and requirements for a model registry would differ. </a:t>
            </a:r>
            <a:endParaRPr lang="en-US" dirty="0" smtClean="0"/>
          </a:p>
          <a:p>
            <a:pPr lvl="1">
              <a:buFont typeface="Courier New" panose="02070309020205020404" pitchFamily="49" charset="0"/>
              <a:buChar char="o"/>
            </a:pPr>
            <a:endParaRPr lang="en-US" dirty="0"/>
          </a:p>
          <a:p>
            <a:r>
              <a:rPr lang="en-US" dirty="0" smtClean="0"/>
              <a:t>Where </a:t>
            </a:r>
            <a:r>
              <a:rPr lang="en-US" dirty="0"/>
              <a:t>does it fit? </a:t>
            </a:r>
          </a:p>
          <a:p>
            <a:pPr lvl="1">
              <a:buFont typeface="Courier New" panose="02070309020205020404" pitchFamily="49" charset="0"/>
              <a:buChar char="o"/>
            </a:pPr>
            <a:r>
              <a:rPr lang="en-US" dirty="0" smtClean="0"/>
              <a:t>the </a:t>
            </a:r>
            <a:r>
              <a:rPr lang="en-US" dirty="0"/>
              <a:t>model registry sits between machine learning development and deployment. </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Where does a model registry fit in the MLOps stack</a:t>
            </a:r>
            <a:r>
              <a:rPr lang="en-US" sz="2400" dirty="0" smtClean="0"/>
              <a:t>?(2)</a:t>
            </a:r>
            <a:endParaRPr lang="en-IN" sz="2400" dirty="0"/>
          </a:p>
        </p:txBody>
      </p:sp>
      <p:sp>
        <p:nvSpPr>
          <p:cNvPr id="3" name="Text Placeholder 2"/>
          <p:cNvSpPr>
            <a:spLocks noGrp="1"/>
          </p:cNvSpPr>
          <p:nvPr>
            <p:ph type="body" sz="quarter" idx="13"/>
          </p:nvPr>
        </p:nvSpPr>
        <p:spPr>
          <a:xfrm>
            <a:off x="457200" y="1600201"/>
            <a:ext cx="3276600" cy="5105399"/>
          </a:xfrm>
        </p:spPr>
        <p:txBody>
          <a:bodyPr>
            <a:normAutofit/>
          </a:bodyPr>
          <a:lstStyle/>
          <a:p>
            <a:r>
              <a:rPr lang="en-US" sz="1600" dirty="0" smtClean="0"/>
              <a:t>The </a:t>
            </a:r>
            <a:r>
              <a:rPr lang="en-US" sz="1600" dirty="0"/>
              <a:t>output from the experimentation step is fed into the model registry. </a:t>
            </a:r>
            <a:endParaRPr lang="en-US" sz="1600" dirty="0" smtClean="0"/>
          </a:p>
          <a:p>
            <a:pPr lvl="1">
              <a:buFont typeface="Courier New" panose="02070309020205020404" pitchFamily="49" charset="0"/>
              <a:buChar char="o"/>
            </a:pPr>
            <a:r>
              <a:rPr lang="en-US" dirty="0" smtClean="0"/>
              <a:t>involves </a:t>
            </a:r>
            <a:r>
              <a:rPr lang="en-US" dirty="0"/>
              <a:t>a manual process where the data scientist prepares the model artifact and metadata and could also package </a:t>
            </a:r>
            <a:r>
              <a:rPr lang="en-US" dirty="0" smtClean="0"/>
              <a:t>them </a:t>
            </a:r>
            <a:r>
              <a:rPr lang="en-US" dirty="0"/>
              <a:t>(serialization, </a:t>
            </a:r>
            <a:endParaRPr lang="en-US" dirty="0" smtClean="0"/>
          </a:p>
          <a:p>
            <a:pPr marL="457200" lvl="1" indent="0">
              <a:buNone/>
            </a:pPr>
            <a:r>
              <a:rPr lang="en-US" dirty="0" smtClean="0"/>
              <a:t>containerization</a:t>
            </a:r>
            <a:r>
              <a:rPr lang="en-US" dirty="0"/>
              <a:t>) before registering </a:t>
            </a:r>
            <a:r>
              <a:rPr lang="en-US" dirty="0" smtClean="0"/>
              <a:t>them</a:t>
            </a:r>
            <a:endParaRPr lang="en-US" dirty="0"/>
          </a:p>
          <a:p>
            <a:r>
              <a:rPr lang="en-US" sz="1600" dirty="0" smtClean="0"/>
              <a:t>The </a:t>
            </a:r>
            <a:r>
              <a:rPr lang="en-US" sz="1600" dirty="0"/>
              <a:t>operations team can push the packaged model to the staging environment </a:t>
            </a:r>
            <a:endParaRPr lang="en-US" sz="1600" dirty="0" smtClean="0"/>
          </a:p>
          <a:p>
            <a:pPr lvl="1"/>
            <a:r>
              <a:rPr lang="en-US" dirty="0" smtClean="0"/>
              <a:t>for </a:t>
            </a:r>
            <a:r>
              <a:rPr lang="en-US" dirty="0"/>
              <a:t>testing before deploying it to a prediction service </a:t>
            </a:r>
            <a:r>
              <a:rPr lang="en-US" dirty="0" smtClean="0"/>
              <a:t>engine </a:t>
            </a:r>
            <a:r>
              <a:rPr lang="en-US" dirty="0"/>
              <a:t>that can integrate with other applications.</a:t>
            </a:r>
            <a:endParaRPr lang="en-IN" dirty="0"/>
          </a:p>
        </p:txBody>
      </p:sp>
      <p:sp>
        <p:nvSpPr>
          <p:cNvPr id="4" name="Text Placeholder 3"/>
          <p:cNvSpPr>
            <a:spLocks noGrp="1"/>
          </p:cNvSpPr>
          <p:nvPr>
            <p:ph type="body" sz="quarter" idx="14"/>
          </p:nvPr>
        </p:nvSpPr>
        <p:spPr/>
        <p:txBody>
          <a:bodyPr/>
          <a:lstStyle/>
          <a:p>
            <a:r>
              <a:rPr lang="en-US" dirty="0"/>
              <a:t>Model registry in MLOps level 0</a:t>
            </a:r>
            <a:endParaRPr lang="en-IN" dirty="0"/>
          </a:p>
        </p:txBody>
      </p:sp>
      <p:pic>
        <p:nvPicPr>
          <p:cNvPr id="6" name="Picture 5"/>
          <p:cNvPicPr>
            <a:picLocks noChangeAspect="1"/>
          </p:cNvPicPr>
          <p:nvPr/>
        </p:nvPicPr>
        <p:blipFill>
          <a:blip r:embed="rId2"/>
          <a:stretch>
            <a:fillRect/>
          </a:stretch>
        </p:blipFill>
        <p:spPr>
          <a:xfrm>
            <a:off x="4343400" y="1981200"/>
            <a:ext cx="6896100" cy="3790950"/>
          </a:xfrm>
          <a:prstGeom prst="rect">
            <a:avLst/>
          </a:prstGeom>
        </p:spPr>
      </p:pic>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Where does a model registry fit in the MLOps stack</a:t>
            </a:r>
            <a:r>
              <a:rPr lang="en-US" sz="2400" dirty="0" smtClean="0"/>
              <a:t>? (3)</a:t>
            </a:r>
            <a:endParaRPr lang="en-IN" sz="2400" dirty="0"/>
          </a:p>
        </p:txBody>
      </p:sp>
      <p:sp>
        <p:nvSpPr>
          <p:cNvPr id="3" name="Text Placeholder 2"/>
          <p:cNvSpPr>
            <a:spLocks noGrp="1"/>
          </p:cNvSpPr>
          <p:nvPr>
            <p:ph type="body" sz="quarter" idx="13"/>
          </p:nvPr>
        </p:nvSpPr>
        <p:spPr>
          <a:xfrm>
            <a:off x="329247" y="1600201"/>
            <a:ext cx="4090353" cy="5257799"/>
          </a:xfrm>
        </p:spPr>
        <p:txBody>
          <a:bodyPr>
            <a:normAutofit fontScale="85000" lnSpcReduction="10000"/>
          </a:bodyPr>
          <a:lstStyle/>
          <a:p>
            <a:r>
              <a:rPr lang="en-US" dirty="0"/>
              <a:t>As opposed to level 0 (where the </a:t>
            </a:r>
            <a:r>
              <a:rPr lang="en-US" dirty="0" smtClean="0"/>
              <a:t>workflow </a:t>
            </a:r>
          </a:p>
          <a:p>
            <a:pPr marL="0" indent="0">
              <a:buNone/>
            </a:pPr>
            <a:r>
              <a:rPr lang="en-US" dirty="0" smtClean="0"/>
              <a:t>is </a:t>
            </a:r>
            <a:r>
              <a:rPr lang="en-US" dirty="0"/>
              <a:t>a manual process), </a:t>
            </a:r>
            <a:r>
              <a:rPr lang="en-US" dirty="0" smtClean="0"/>
              <a:t>the goal </a:t>
            </a:r>
            <a:r>
              <a:rPr lang="en-US" dirty="0"/>
              <a:t>of the </a:t>
            </a:r>
            <a:endParaRPr lang="en-US" dirty="0" smtClean="0"/>
          </a:p>
          <a:p>
            <a:pPr marL="0" indent="0">
              <a:buNone/>
            </a:pPr>
            <a:r>
              <a:rPr lang="en-US" dirty="0" smtClean="0"/>
              <a:t>workflow </a:t>
            </a:r>
            <a:r>
              <a:rPr lang="en-US" dirty="0"/>
              <a:t>in level 1 is to </a:t>
            </a:r>
            <a:r>
              <a:rPr lang="en-US" dirty="0" smtClean="0"/>
              <a:t>perform </a:t>
            </a:r>
            <a:r>
              <a:rPr lang="en-US" dirty="0"/>
              <a:t>continuous </a:t>
            </a:r>
            <a:endParaRPr lang="en-US" dirty="0" smtClean="0"/>
          </a:p>
          <a:p>
            <a:pPr marL="0" indent="0">
              <a:buNone/>
            </a:pPr>
            <a:r>
              <a:rPr lang="en-US" dirty="0" smtClean="0"/>
              <a:t>training </a:t>
            </a:r>
            <a:r>
              <a:rPr lang="en-US" dirty="0"/>
              <a:t>of the </a:t>
            </a:r>
            <a:r>
              <a:rPr lang="en-US" dirty="0" smtClean="0"/>
              <a:t>model </a:t>
            </a:r>
            <a:r>
              <a:rPr lang="en-US" dirty="0"/>
              <a:t>by automating the ML </a:t>
            </a:r>
            <a:endParaRPr lang="en-US" dirty="0" smtClean="0"/>
          </a:p>
          <a:p>
            <a:pPr marL="0" indent="0">
              <a:buNone/>
            </a:pPr>
            <a:r>
              <a:rPr lang="en-US" dirty="0" smtClean="0"/>
              <a:t>pipeline</a:t>
            </a:r>
            <a:r>
              <a:rPr lang="en-US" dirty="0"/>
              <a:t>. This is one process a </a:t>
            </a:r>
            <a:r>
              <a:rPr lang="en-US" dirty="0" smtClean="0"/>
              <a:t>model </a:t>
            </a:r>
            <a:r>
              <a:rPr lang="en-US" dirty="0"/>
              <a:t>registry </a:t>
            </a:r>
            <a:endParaRPr lang="en-US" dirty="0" smtClean="0"/>
          </a:p>
          <a:p>
            <a:pPr marL="0" indent="0">
              <a:buNone/>
            </a:pPr>
            <a:r>
              <a:rPr lang="en-US" dirty="0" smtClean="0"/>
              <a:t>enables </a:t>
            </a:r>
            <a:r>
              <a:rPr lang="en-US" dirty="0"/>
              <a:t>well because of </a:t>
            </a:r>
            <a:r>
              <a:rPr lang="en-US" dirty="0" smtClean="0"/>
              <a:t>its </a:t>
            </a:r>
            <a:r>
              <a:rPr lang="en-US" dirty="0"/>
              <a:t>ability to integrate </a:t>
            </a:r>
            <a:endParaRPr lang="en-US" dirty="0" smtClean="0"/>
          </a:p>
          <a:p>
            <a:pPr marL="0" indent="0">
              <a:buNone/>
            </a:pPr>
            <a:r>
              <a:rPr lang="en-US" dirty="0" smtClean="0"/>
              <a:t>with </a:t>
            </a:r>
            <a:r>
              <a:rPr lang="en-US" dirty="0"/>
              <a:t>the pipeline. </a:t>
            </a:r>
          </a:p>
          <a:p>
            <a:endParaRPr lang="en-US" dirty="0"/>
          </a:p>
          <a:p>
            <a:r>
              <a:rPr lang="en-US" dirty="0"/>
              <a:t>At this level, the entire pipeline is </a:t>
            </a:r>
            <a:endParaRPr lang="en-US" dirty="0" smtClean="0"/>
          </a:p>
          <a:p>
            <a:pPr marL="0" indent="0">
              <a:buNone/>
            </a:pPr>
            <a:r>
              <a:rPr lang="en-US" dirty="0" smtClean="0"/>
              <a:t>deployed</a:t>
            </a:r>
            <a:r>
              <a:rPr lang="en-US" dirty="0"/>
              <a:t>, and when models are trained </a:t>
            </a:r>
            <a:endParaRPr lang="en-US" dirty="0" smtClean="0"/>
          </a:p>
          <a:p>
            <a:pPr marL="0" indent="0">
              <a:buNone/>
            </a:pPr>
            <a:r>
              <a:rPr lang="en-US" dirty="0" smtClean="0"/>
              <a:t>on </a:t>
            </a:r>
            <a:r>
              <a:rPr lang="en-US" dirty="0"/>
              <a:t>the provided dataset, the output </a:t>
            </a:r>
            <a:endParaRPr lang="en-US" dirty="0" smtClean="0"/>
          </a:p>
          <a:p>
            <a:pPr marL="0" indent="0">
              <a:buNone/>
            </a:pPr>
            <a:r>
              <a:rPr lang="en-US" dirty="0" smtClean="0"/>
              <a:t>(</a:t>
            </a:r>
            <a:r>
              <a:rPr lang="en-US" dirty="0"/>
              <a:t>trained model and metadata) is fed into </a:t>
            </a:r>
            <a:r>
              <a:rPr lang="en-US" dirty="0" smtClean="0"/>
              <a:t>the </a:t>
            </a:r>
          </a:p>
          <a:p>
            <a:pPr marL="0" indent="0">
              <a:buNone/>
            </a:pPr>
            <a:r>
              <a:rPr lang="en-US" dirty="0" smtClean="0"/>
              <a:t>model </a:t>
            </a:r>
            <a:r>
              <a:rPr lang="en-US" dirty="0"/>
              <a:t>registry where it can be </a:t>
            </a:r>
            <a:r>
              <a:rPr lang="en-US" dirty="0" smtClean="0"/>
              <a:t>staged</a:t>
            </a:r>
            <a:r>
              <a:rPr lang="en-US" dirty="0"/>
              <a:t>, and if it </a:t>
            </a:r>
            <a:endParaRPr lang="en-US" dirty="0" smtClean="0"/>
          </a:p>
          <a:p>
            <a:pPr marL="0" indent="0">
              <a:buNone/>
            </a:pPr>
            <a:r>
              <a:rPr lang="en-US" dirty="0" smtClean="0"/>
              <a:t>passes </a:t>
            </a:r>
            <a:r>
              <a:rPr lang="en-US" dirty="0"/>
              <a:t>the necessary </a:t>
            </a:r>
            <a:r>
              <a:rPr lang="en-US" dirty="0" smtClean="0"/>
              <a:t>tests </a:t>
            </a:r>
            <a:r>
              <a:rPr lang="en-US" dirty="0"/>
              <a:t>and checks, it can </a:t>
            </a:r>
            <a:endParaRPr lang="en-US" dirty="0" smtClean="0"/>
          </a:p>
          <a:p>
            <a:pPr marL="0" indent="0">
              <a:buNone/>
            </a:pPr>
            <a:r>
              <a:rPr lang="en-US" dirty="0" smtClean="0"/>
              <a:t>be </a:t>
            </a:r>
            <a:r>
              <a:rPr lang="en-US" dirty="0"/>
              <a:t>fed to the </a:t>
            </a:r>
            <a:r>
              <a:rPr lang="en-US" dirty="0" smtClean="0"/>
              <a:t>continuous </a:t>
            </a:r>
            <a:r>
              <a:rPr lang="en-US" dirty="0"/>
              <a:t>delivery pipeline for </a:t>
            </a:r>
          </a:p>
          <a:p>
            <a:pPr marL="0" indent="0">
              <a:buNone/>
            </a:pPr>
            <a:r>
              <a:rPr lang="en-US" dirty="0" smtClean="0"/>
              <a:t>release</a:t>
            </a:r>
            <a:r>
              <a:rPr lang="en-US" dirty="0"/>
              <a:t>.</a:t>
            </a:r>
          </a:p>
          <a:p>
            <a:endParaRPr lang="en-IN" dirty="0"/>
          </a:p>
        </p:txBody>
      </p:sp>
      <p:sp>
        <p:nvSpPr>
          <p:cNvPr id="4" name="Text Placeholder 3"/>
          <p:cNvSpPr>
            <a:spLocks noGrp="1"/>
          </p:cNvSpPr>
          <p:nvPr>
            <p:ph type="body" sz="quarter" idx="14"/>
          </p:nvPr>
        </p:nvSpPr>
        <p:spPr/>
        <p:txBody>
          <a:bodyPr/>
          <a:lstStyle/>
          <a:p>
            <a:r>
              <a:rPr lang="en-US" dirty="0"/>
              <a:t>Model registry in MLOps level </a:t>
            </a:r>
            <a:r>
              <a:rPr lang="en-US" dirty="0" smtClean="0"/>
              <a:t>1</a:t>
            </a:r>
            <a:endParaRPr lang="en-IN" dirty="0"/>
          </a:p>
        </p:txBody>
      </p:sp>
      <p:pic>
        <p:nvPicPr>
          <p:cNvPr id="5" name="Picture 4"/>
          <p:cNvPicPr>
            <a:picLocks noChangeAspect="1"/>
          </p:cNvPicPr>
          <p:nvPr/>
        </p:nvPicPr>
        <p:blipFill>
          <a:blip r:embed="rId2"/>
          <a:stretch>
            <a:fillRect/>
          </a:stretch>
        </p:blipFill>
        <p:spPr>
          <a:xfrm>
            <a:off x="4572000" y="1905000"/>
            <a:ext cx="7419975" cy="4124325"/>
          </a:xfrm>
          <a:prstGeom prst="rect">
            <a:avLst/>
          </a:prstGeom>
        </p:spPr>
      </p:pic>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Where does a model registry fit in the MLOps stack</a:t>
            </a:r>
            <a:r>
              <a:rPr lang="en-US" sz="2400" dirty="0" smtClean="0"/>
              <a:t>?(4)</a:t>
            </a:r>
            <a:endParaRPr lang="en-IN" sz="2400" dirty="0"/>
          </a:p>
        </p:txBody>
      </p:sp>
      <p:sp>
        <p:nvSpPr>
          <p:cNvPr id="3" name="Text Placeholder 2"/>
          <p:cNvSpPr>
            <a:spLocks noGrp="1"/>
          </p:cNvSpPr>
          <p:nvPr>
            <p:ph type="body" sz="quarter" idx="13"/>
          </p:nvPr>
        </p:nvSpPr>
        <p:spPr>
          <a:xfrm>
            <a:off x="329247" y="1600201"/>
            <a:ext cx="4166553" cy="5029199"/>
          </a:xfrm>
        </p:spPr>
        <p:txBody>
          <a:bodyPr/>
          <a:lstStyle/>
          <a:p>
            <a:r>
              <a:rPr lang="en-US" dirty="0"/>
              <a:t>The role of the model registry in level 2 of the MLOps workflow is also the same as that of level 1—the automated pipeline delivers the trained model to the model registry where it is staged, may be passed through QA checks, and sent to the continuous delivery pipeline:</a:t>
            </a:r>
          </a:p>
          <a:p>
            <a:r>
              <a:rPr lang="en-US" dirty="0"/>
              <a:t>The model registry serves as a crucial component in any automated pipeline because event triggers can be integrated with it to promote models with good </a:t>
            </a:r>
            <a:r>
              <a:rPr lang="en-US" dirty="0" smtClean="0"/>
              <a:t>metrics </a:t>
            </a:r>
            <a:r>
              <a:rPr lang="en-US" dirty="0"/>
              <a:t>upon re-training on fresh data or archive models.</a:t>
            </a:r>
            <a:endParaRPr lang="en-IN" dirty="0"/>
          </a:p>
        </p:txBody>
      </p:sp>
      <p:sp>
        <p:nvSpPr>
          <p:cNvPr id="4" name="Text Placeholder 3"/>
          <p:cNvSpPr>
            <a:spLocks noGrp="1"/>
          </p:cNvSpPr>
          <p:nvPr>
            <p:ph type="body" sz="quarter" idx="14"/>
          </p:nvPr>
        </p:nvSpPr>
        <p:spPr/>
        <p:txBody>
          <a:bodyPr/>
          <a:lstStyle/>
          <a:p>
            <a:r>
              <a:rPr lang="en-US" dirty="0"/>
              <a:t>Model registry in MLOps level </a:t>
            </a:r>
            <a:r>
              <a:rPr lang="en-US" dirty="0" smtClean="0"/>
              <a:t>2</a:t>
            </a:r>
            <a:endParaRPr lang="en-IN" dirty="0"/>
          </a:p>
        </p:txBody>
      </p:sp>
      <p:pic>
        <p:nvPicPr>
          <p:cNvPr id="5" name="Picture 4"/>
          <p:cNvPicPr>
            <a:picLocks noChangeAspect="1"/>
          </p:cNvPicPr>
          <p:nvPr/>
        </p:nvPicPr>
        <p:blipFill>
          <a:blip r:embed="rId2"/>
          <a:stretch>
            <a:fillRect/>
          </a:stretch>
        </p:blipFill>
        <p:spPr>
          <a:xfrm>
            <a:off x="4648200" y="1632680"/>
            <a:ext cx="7096125" cy="3743325"/>
          </a:xfrm>
          <a:prstGeom prst="rect">
            <a:avLst/>
          </a:prstGeom>
        </p:spPr>
      </p:pic>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Setting up ML model registry – build, maintain or buy?</a:t>
            </a:r>
            <a:endParaRPr lang="en-IN" sz="2400" dirty="0"/>
          </a:p>
        </p:txBody>
      </p:sp>
      <p:sp>
        <p:nvSpPr>
          <p:cNvPr id="3" name="Text Placeholder 2"/>
          <p:cNvSpPr>
            <a:spLocks noGrp="1"/>
          </p:cNvSpPr>
          <p:nvPr>
            <p:ph type="body" sz="quarter" idx="13"/>
          </p:nvPr>
        </p:nvSpPr>
        <p:spPr>
          <a:xfrm>
            <a:off x="857739" y="1600201"/>
            <a:ext cx="10160000" cy="4648199"/>
          </a:xfrm>
        </p:spPr>
        <p:txBody>
          <a:bodyPr/>
          <a:lstStyle/>
          <a:p>
            <a:r>
              <a:rPr lang="en-US" dirty="0"/>
              <a:t>Setting up a model registry for  MLOps workflow will require you to decide on either </a:t>
            </a:r>
          </a:p>
          <a:p>
            <a:pPr lvl="1">
              <a:buFont typeface="Courier New" panose="02070309020205020404" pitchFamily="49" charset="0"/>
              <a:buChar char="o"/>
            </a:pPr>
            <a:r>
              <a:rPr lang="en-US" dirty="0"/>
              <a:t>Building one, </a:t>
            </a:r>
          </a:p>
          <a:p>
            <a:pPr lvl="1">
              <a:buFont typeface="Courier New" panose="02070309020205020404" pitchFamily="49" charset="0"/>
              <a:buChar char="o"/>
            </a:pPr>
            <a:r>
              <a:rPr lang="en-US" dirty="0"/>
              <a:t>Maintaining one, </a:t>
            </a:r>
          </a:p>
          <a:p>
            <a:pPr lvl="1">
              <a:buFont typeface="Courier New" panose="02070309020205020404" pitchFamily="49" charset="0"/>
              <a:buChar char="o"/>
            </a:pPr>
            <a:r>
              <a:rPr lang="en-US" dirty="0"/>
              <a:t>or Buying one</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Setting up ML model registry – build, maintain or buy</a:t>
            </a:r>
            <a:r>
              <a:rPr lang="en-US" sz="2400" dirty="0" smtClean="0"/>
              <a:t>?(2)</a:t>
            </a:r>
            <a:endParaRPr lang="en-IN" sz="2400" dirty="0"/>
          </a:p>
        </p:txBody>
      </p:sp>
      <p:sp>
        <p:nvSpPr>
          <p:cNvPr id="3" name="Text Placeholder 2"/>
          <p:cNvSpPr>
            <a:spLocks noGrp="1"/>
          </p:cNvSpPr>
          <p:nvPr>
            <p:ph type="body" sz="quarter" idx="13"/>
          </p:nvPr>
        </p:nvSpPr>
        <p:spPr>
          <a:xfrm>
            <a:off x="329246" y="1600201"/>
            <a:ext cx="11100753" cy="4952999"/>
          </a:xfrm>
        </p:spPr>
        <p:txBody>
          <a:bodyPr>
            <a:normAutofit fontScale="92500" lnSpcReduction="10000"/>
          </a:bodyPr>
          <a:lstStyle/>
          <a:p>
            <a:r>
              <a:rPr lang="en-US" dirty="0"/>
              <a:t>Like any software solution, if you understand the key functionalities and requirements, you can build a </a:t>
            </a:r>
            <a:endParaRPr lang="en-US" dirty="0" smtClean="0"/>
          </a:p>
          <a:p>
            <a:pPr marL="0" indent="0">
              <a:buNone/>
            </a:pPr>
            <a:r>
              <a:rPr lang="en-US" dirty="0" smtClean="0"/>
              <a:t>system yourself! This </a:t>
            </a:r>
            <a:r>
              <a:rPr lang="en-US" dirty="0"/>
              <a:t>is the case with a model registry. </a:t>
            </a:r>
          </a:p>
          <a:p>
            <a:endParaRPr lang="en-US" dirty="0"/>
          </a:p>
          <a:p>
            <a:r>
              <a:rPr lang="en-US" dirty="0"/>
              <a:t>May want to set up the following:</a:t>
            </a:r>
          </a:p>
          <a:p>
            <a:pPr lvl="1">
              <a:buFont typeface="Courier New" panose="02070309020205020404" pitchFamily="49" charset="0"/>
              <a:buChar char="o"/>
            </a:pPr>
            <a:r>
              <a:rPr lang="en-US" dirty="0"/>
              <a:t>Object storage for models and artifacts</a:t>
            </a:r>
          </a:p>
          <a:p>
            <a:pPr lvl="1">
              <a:buFont typeface="Courier New" panose="02070309020205020404" pitchFamily="49" charset="0"/>
              <a:buChar char="o"/>
            </a:pPr>
            <a:r>
              <a:rPr lang="en-US" dirty="0"/>
              <a:t>Database for logging model details</a:t>
            </a:r>
          </a:p>
          <a:p>
            <a:pPr lvl="1">
              <a:buFont typeface="Courier New" panose="02070309020205020404" pitchFamily="49" charset="0"/>
              <a:buChar char="o"/>
            </a:pPr>
            <a:r>
              <a:rPr lang="en-US" dirty="0"/>
              <a:t>API integration for both receiving models, promoting models across various environments, and collecting </a:t>
            </a:r>
            <a:endParaRPr lang="en-US" dirty="0" smtClean="0"/>
          </a:p>
          <a:p>
            <a:pPr marL="457200" lvl="1" indent="0">
              <a:buNone/>
            </a:pPr>
            <a:r>
              <a:rPr lang="en-US" dirty="0"/>
              <a:t> </a:t>
            </a:r>
            <a:r>
              <a:rPr lang="en-US" dirty="0" smtClean="0"/>
              <a:t>    model </a:t>
            </a:r>
            <a:r>
              <a:rPr lang="en-US" dirty="0"/>
              <a:t>information from the different environments</a:t>
            </a:r>
          </a:p>
          <a:p>
            <a:pPr lvl="1">
              <a:buFont typeface="Courier New" panose="02070309020205020404" pitchFamily="49" charset="0"/>
              <a:buChar char="o"/>
            </a:pPr>
            <a:r>
              <a:rPr lang="en-US" dirty="0"/>
              <a:t>User interface (UI) for ML teams to interact with a visual workflow</a:t>
            </a:r>
          </a:p>
          <a:p>
            <a:endParaRPr lang="en-US" dirty="0"/>
          </a:p>
          <a:p>
            <a:r>
              <a:rPr lang="en-US" dirty="0"/>
              <a:t>While building the solution yourself might seem ideal, you should consider the following factors:</a:t>
            </a:r>
          </a:p>
          <a:p>
            <a:pPr lvl="1">
              <a:buFont typeface="Courier New" panose="02070309020205020404" pitchFamily="49" charset="0"/>
              <a:buChar char="o"/>
            </a:pPr>
            <a:r>
              <a:rPr lang="en-US" dirty="0"/>
              <a:t>Incentive: What’s the incentive to build out your solution? Is it for customization or for owning a proprietary license to the solution?</a:t>
            </a:r>
          </a:p>
          <a:p>
            <a:pPr lvl="1">
              <a:buFont typeface="Courier New" panose="02070309020205020404" pitchFamily="49" charset="0"/>
              <a:buChar char="o"/>
            </a:pPr>
            <a:r>
              <a:rPr lang="en-US" dirty="0"/>
              <a:t>Human resources: Do you have the talents and skills to build out your solution?</a:t>
            </a:r>
          </a:p>
          <a:p>
            <a:pPr lvl="1">
              <a:buFont typeface="Courier New" panose="02070309020205020404" pitchFamily="49" charset="0"/>
              <a:buChar char="o"/>
            </a:pPr>
            <a:r>
              <a:rPr lang="en-US" dirty="0"/>
              <a:t>Time: How long would it take you to build out a solution and is it worth the wait?</a:t>
            </a:r>
          </a:p>
          <a:p>
            <a:pPr lvl="1">
              <a:buFont typeface="Courier New" panose="02070309020205020404" pitchFamily="49" charset="0"/>
              <a:buChar char="o"/>
            </a:pPr>
            <a:r>
              <a:rPr lang="en-US" dirty="0"/>
              <a:t>Operations: When the solution is eventually built out, who would maintain its operations?</a:t>
            </a:r>
          </a:p>
          <a:p>
            <a:pPr lvl="1">
              <a:buFont typeface="Courier New" panose="02070309020205020404" pitchFamily="49" charset="0"/>
              <a:buChar char="o"/>
            </a:pPr>
            <a:r>
              <a:rPr lang="en-US" dirty="0"/>
              <a:t>Cost: What would it cost you to build a solution, including the maintenance of the solution?</a:t>
            </a:r>
            <a:endParaRPr lang="en-IN" dirty="0"/>
          </a:p>
        </p:txBody>
      </p:sp>
      <p:sp>
        <p:nvSpPr>
          <p:cNvPr id="4" name="Text Placeholder 3"/>
          <p:cNvSpPr>
            <a:spLocks noGrp="1"/>
          </p:cNvSpPr>
          <p:nvPr>
            <p:ph type="body" sz="quarter" idx="14"/>
          </p:nvPr>
        </p:nvSpPr>
        <p:spPr/>
        <p:txBody>
          <a:bodyPr/>
          <a:lstStyle/>
          <a:p>
            <a:r>
              <a:rPr lang="en-US" dirty="0"/>
              <a:t>Building a model registry solution</a:t>
            </a:r>
            <a:endParaRPr lang="en-IN" dirty="0"/>
          </a:p>
        </p:txBody>
      </p:sp>
    </p:spTree>
    <p:extLst>
      <p:ext uri="{BB962C8B-B14F-4D97-AF65-F5344CB8AC3E}">
        <p14:creationId xmlns:p14="http://schemas.microsoft.com/office/powerpoint/2010/main" val="1924610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Setting up ML model registry – build, maintain or buy</a:t>
            </a:r>
            <a:r>
              <a:rPr lang="en-US" sz="2400" dirty="0" smtClean="0"/>
              <a:t>?(3)</a:t>
            </a:r>
            <a:endParaRPr lang="en-IN" sz="2400" dirty="0"/>
          </a:p>
        </p:txBody>
      </p:sp>
      <p:sp>
        <p:nvSpPr>
          <p:cNvPr id="3" name="Text Placeholder 2"/>
          <p:cNvSpPr>
            <a:spLocks noGrp="1"/>
          </p:cNvSpPr>
          <p:nvPr>
            <p:ph type="body" sz="quarter" idx="13"/>
          </p:nvPr>
        </p:nvSpPr>
        <p:spPr>
          <a:xfrm>
            <a:off x="329246" y="1600201"/>
            <a:ext cx="11100753" cy="4648199"/>
          </a:xfrm>
        </p:spPr>
        <p:txBody>
          <a:bodyPr>
            <a:normAutofit fontScale="92500" lnSpcReduction="10000"/>
          </a:bodyPr>
          <a:lstStyle/>
          <a:p>
            <a:r>
              <a:rPr lang="en-US" dirty="0"/>
              <a:t>Another option to </a:t>
            </a:r>
            <a:r>
              <a:rPr lang="en-US" dirty="0" smtClean="0"/>
              <a:t>consider is </a:t>
            </a:r>
            <a:r>
              <a:rPr lang="en-US" dirty="0"/>
              <a:t>to maintain an existing solution yourself</a:t>
            </a:r>
          </a:p>
          <a:p>
            <a:pPr lvl="1">
              <a:buFont typeface="Courier New" panose="02070309020205020404" pitchFamily="49" charset="0"/>
              <a:buChar char="o"/>
            </a:pPr>
            <a:r>
              <a:rPr lang="en-US" dirty="0" smtClean="0"/>
              <a:t>solution </a:t>
            </a:r>
            <a:r>
              <a:rPr lang="en-US" dirty="0"/>
              <a:t>has been built out already, but </a:t>
            </a:r>
            <a:r>
              <a:rPr lang="en-US" dirty="0" smtClean="0"/>
              <a:t>might </a:t>
            </a:r>
            <a:r>
              <a:rPr lang="en-US" dirty="0"/>
              <a:t>have to manage some features, such as object storage and </a:t>
            </a:r>
            <a:r>
              <a:rPr lang="en-US" dirty="0" smtClean="0"/>
              <a:t>database</a:t>
            </a:r>
            <a:endParaRPr lang="en-US" dirty="0"/>
          </a:p>
          <a:p>
            <a:pPr lvl="1">
              <a:buFont typeface="Courier New" panose="02070309020205020404" pitchFamily="49" charset="0"/>
              <a:buChar char="o"/>
            </a:pPr>
            <a:r>
              <a:rPr lang="en-US" dirty="0"/>
              <a:t>most of these existing solutions are open-source solutions</a:t>
            </a:r>
          </a:p>
          <a:p>
            <a:endParaRPr lang="en-US" dirty="0"/>
          </a:p>
          <a:p>
            <a:r>
              <a:rPr lang="en-US" dirty="0"/>
              <a:t>The following are the factors to consider:</a:t>
            </a:r>
          </a:p>
          <a:p>
            <a:pPr lvl="1">
              <a:buFont typeface="Courier New" panose="02070309020205020404" pitchFamily="49" charset="0"/>
              <a:buChar char="o"/>
            </a:pPr>
            <a:r>
              <a:rPr lang="en-US" dirty="0"/>
              <a:t>Type of solution: Are you going to opt for an open-source solution with no license cost or a closed-source solution </a:t>
            </a:r>
            <a:endParaRPr lang="en-US" dirty="0" smtClean="0"/>
          </a:p>
          <a:p>
            <a:pPr marL="457200" lvl="1" indent="0">
              <a:buNone/>
            </a:pPr>
            <a:r>
              <a:rPr lang="en-US" dirty="0"/>
              <a:t> </a:t>
            </a:r>
            <a:r>
              <a:rPr lang="en-US" dirty="0" smtClean="0"/>
              <a:t>    with </a:t>
            </a:r>
            <a:r>
              <a:rPr lang="en-US" dirty="0"/>
              <a:t>license cost?</a:t>
            </a:r>
          </a:p>
          <a:p>
            <a:pPr lvl="1">
              <a:buFont typeface="Courier New" panose="02070309020205020404" pitchFamily="49" charset="0"/>
              <a:buChar char="o"/>
            </a:pPr>
            <a:r>
              <a:rPr lang="en-US" dirty="0"/>
              <a:t>Operations: Who is going to manage the solution? Does the solution support consistent maintenance and </a:t>
            </a:r>
            <a:endParaRPr lang="en-US" dirty="0" smtClean="0"/>
          </a:p>
          <a:p>
            <a:pPr marL="457200" lvl="1" indent="0">
              <a:buNone/>
            </a:pPr>
            <a:r>
              <a:rPr lang="en-US" dirty="0"/>
              <a:t> </a:t>
            </a:r>
            <a:r>
              <a:rPr lang="en-US" dirty="0" smtClean="0"/>
              <a:t>   software </a:t>
            </a:r>
            <a:r>
              <a:rPr lang="en-US" dirty="0"/>
              <a:t>updates?</a:t>
            </a:r>
          </a:p>
          <a:p>
            <a:pPr lvl="1">
              <a:buFont typeface="Courier New" panose="02070309020205020404" pitchFamily="49" charset="0"/>
              <a:buChar char="o"/>
            </a:pPr>
            <a:r>
              <a:rPr lang="en-US" dirty="0"/>
              <a:t>Cost: What is the cost of operating the solution in terms of the infrastructure to host it and the running cost? </a:t>
            </a:r>
          </a:p>
          <a:p>
            <a:pPr lvl="1">
              <a:buFont typeface="Courier New" panose="02070309020205020404" pitchFamily="49" charset="0"/>
              <a:buChar char="o"/>
            </a:pPr>
            <a:r>
              <a:rPr lang="en-US" dirty="0"/>
              <a:t>Features: What features have already been implemented, and what features do you have to build and manage </a:t>
            </a:r>
            <a:endParaRPr lang="en-US" dirty="0" smtClean="0"/>
          </a:p>
          <a:p>
            <a:pPr marL="457200" lvl="1" indent="0">
              <a:buNone/>
            </a:pPr>
            <a:r>
              <a:rPr lang="en-US" dirty="0"/>
              <a:t> </a:t>
            </a:r>
            <a:r>
              <a:rPr lang="en-US" dirty="0" smtClean="0"/>
              <a:t>   yourself</a:t>
            </a:r>
            <a:r>
              <a:rPr lang="en-US" dirty="0"/>
              <a:t>? Is it worth adopting compared to building out your solution?</a:t>
            </a:r>
          </a:p>
          <a:p>
            <a:pPr lvl="1">
              <a:buFont typeface="Courier New" panose="02070309020205020404" pitchFamily="49" charset="0"/>
              <a:buChar char="o"/>
            </a:pPr>
            <a:r>
              <a:rPr lang="en-US" dirty="0"/>
              <a:t>Support: What type of support is available in case things break during operations? Is there a community or </a:t>
            </a:r>
            <a:endParaRPr lang="en-US" dirty="0" smtClean="0"/>
          </a:p>
          <a:p>
            <a:pPr marL="457200" lvl="1" indent="0">
              <a:buNone/>
            </a:pPr>
            <a:r>
              <a:rPr lang="en-US" dirty="0"/>
              <a:t> </a:t>
            </a:r>
            <a:r>
              <a:rPr lang="en-US" dirty="0" smtClean="0"/>
              <a:t>   dedicated </a:t>
            </a:r>
            <a:r>
              <a:rPr lang="en-US" dirty="0"/>
              <a:t>customer support channel? For open-source solutions, while you might have a community, you will likely lack  </a:t>
            </a:r>
            <a:r>
              <a:rPr lang="en-US" dirty="0" smtClean="0"/>
              <a:t>  the </a:t>
            </a:r>
            <a:r>
              <a:rPr lang="en-US" dirty="0"/>
              <a:t>necessary developer support required to fix things.</a:t>
            </a:r>
          </a:p>
          <a:p>
            <a:pPr lvl="1">
              <a:buFont typeface="Courier New" panose="02070309020205020404" pitchFamily="49" charset="0"/>
              <a:buChar char="o"/>
            </a:pPr>
            <a:r>
              <a:rPr lang="en-US" dirty="0"/>
              <a:t>Accessibility: How easy is it to get started with the solution? Is the documentation comprehensive enough? Can everyone </a:t>
            </a:r>
            <a:endParaRPr lang="en-US" dirty="0" smtClean="0"/>
          </a:p>
          <a:p>
            <a:pPr marL="457200" lvl="1" indent="0">
              <a:buNone/>
            </a:pPr>
            <a:r>
              <a:rPr lang="en-US" dirty="0" smtClean="0"/>
              <a:t>from </a:t>
            </a:r>
            <a:r>
              <a:rPr lang="en-US" dirty="0"/>
              <a:t>the model reviewers to the model developers and software engineers intuitively use the solution?</a:t>
            </a:r>
            <a:endParaRPr lang="en-IN" dirty="0"/>
          </a:p>
        </p:txBody>
      </p:sp>
      <p:sp>
        <p:nvSpPr>
          <p:cNvPr id="4" name="Text Placeholder 3"/>
          <p:cNvSpPr>
            <a:spLocks noGrp="1"/>
          </p:cNvSpPr>
          <p:nvPr>
            <p:ph type="body" sz="quarter" idx="14"/>
          </p:nvPr>
        </p:nvSpPr>
        <p:spPr/>
        <p:txBody>
          <a:bodyPr/>
          <a:lstStyle/>
          <a:p>
            <a:r>
              <a:rPr lang="en-US" dirty="0"/>
              <a:t>Maintaining a self-hosted model registry</a:t>
            </a:r>
            <a:endParaRPr lang="en-IN" dirty="0"/>
          </a:p>
        </p:txBody>
      </p:sp>
    </p:spTree>
    <p:extLst>
      <p:ext uri="{BB962C8B-B14F-4D97-AF65-F5344CB8AC3E}">
        <p14:creationId xmlns:p14="http://schemas.microsoft.com/office/powerpoint/2010/main" val="1396326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Setting up ML model registry – build, maintain or buy</a:t>
            </a:r>
            <a:r>
              <a:rPr lang="en-US" sz="2400" dirty="0" smtClean="0"/>
              <a:t>?(4)</a:t>
            </a:r>
            <a:endParaRPr lang="en-IN" sz="2400" dirty="0"/>
          </a:p>
        </p:txBody>
      </p:sp>
      <p:sp>
        <p:nvSpPr>
          <p:cNvPr id="3" name="Text Placeholder 2"/>
          <p:cNvSpPr>
            <a:spLocks noGrp="1"/>
          </p:cNvSpPr>
          <p:nvPr>
            <p:ph type="body" sz="quarter" idx="13"/>
          </p:nvPr>
        </p:nvSpPr>
        <p:spPr>
          <a:xfrm>
            <a:off x="329247" y="1600201"/>
            <a:ext cx="11196956" cy="4952999"/>
          </a:xfrm>
        </p:spPr>
        <p:txBody>
          <a:bodyPr>
            <a:normAutofit fontScale="77500" lnSpcReduction="20000"/>
          </a:bodyPr>
          <a:lstStyle/>
          <a:p>
            <a:r>
              <a:rPr lang="en-US" dirty="0"/>
              <a:t>The final option to consider is subscribing to a fully managed solution where the operations and management of </a:t>
            </a:r>
            <a:endParaRPr lang="en-US" dirty="0" smtClean="0"/>
          </a:p>
          <a:p>
            <a:pPr marL="0" indent="0">
              <a:buNone/>
            </a:pPr>
            <a:r>
              <a:rPr lang="en-US" dirty="0" smtClean="0"/>
              <a:t>the </a:t>
            </a:r>
            <a:r>
              <a:rPr lang="en-US" dirty="0"/>
              <a:t>registry are handled by the solution vendor</a:t>
            </a:r>
          </a:p>
          <a:p>
            <a:pPr lvl="1">
              <a:buFont typeface="Courier New" panose="02070309020205020404" pitchFamily="49" charset="0"/>
              <a:buChar char="o"/>
            </a:pPr>
            <a:r>
              <a:rPr lang="en-US" dirty="0"/>
              <a:t>do not have to worry about building or maintaining a solution</a:t>
            </a:r>
          </a:p>
          <a:p>
            <a:pPr lvl="1">
              <a:buFont typeface="Courier New" panose="02070309020205020404" pitchFamily="49" charset="0"/>
              <a:buChar char="o"/>
            </a:pPr>
            <a:r>
              <a:rPr lang="en-US" dirty="0"/>
              <a:t>just have to ensure systems and services can integrate with the registry</a:t>
            </a:r>
          </a:p>
          <a:p>
            <a:endParaRPr lang="en-US" dirty="0"/>
          </a:p>
          <a:p>
            <a:r>
              <a:rPr lang="en-US" dirty="0"/>
              <a:t>Here are the factors to consider: </a:t>
            </a:r>
          </a:p>
          <a:p>
            <a:r>
              <a:rPr lang="en-US" dirty="0"/>
              <a:t>Industry type: What type of industry is the model built for? What sensitive information have the models learned? </a:t>
            </a:r>
            <a:endParaRPr lang="en-US" dirty="0" smtClean="0"/>
          </a:p>
          <a:p>
            <a:pPr marL="0" indent="0">
              <a:buNone/>
            </a:pPr>
            <a:r>
              <a:rPr lang="en-US" dirty="0"/>
              <a:t> </a:t>
            </a:r>
            <a:r>
              <a:rPr lang="en-US" dirty="0" smtClean="0"/>
              <a:t>    Are </a:t>
            </a:r>
            <a:r>
              <a:rPr lang="en-US" dirty="0"/>
              <a:t>there data privacy compliance measures? Is the model only allowed to stay on-premise?</a:t>
            </a:r>
          </a:p>
          <a:p>
            <a:r>
              <a:rPr lang="en-US" dirty="0"/>
              <a:t>Features: Are the key features and functionalities of any model registry available in this solution? What extra features are </a:t>
            </a:r>
            <a:endParaRPr lang="en-US" dirty="0" smtClean="0"/>
          </a:p>
          <a:p>
            <a:pPr marL="0" indent="0">
              <a:buNone/>
            </a:pPr>
            <a:r>
              <a:rPr lang="en-US" dirty="0"/>
              <a:t> </a:t>
            </a:r>
            <a:r>
              <a:rPr lang="en-US" dirty="0" smtClean="0"/>
              <a:t>    available</a:t>
            </a:r>
            <a:r>
              <a:rPr lang="en-US" dirty="0"/>
              <a:t>, and how relevant are they to your workflow?</a:t>
            </a:r>
          </a:p>
          <a:p>
            <a:r>
              <a:rPr lang="en-US" dirty="0"/>
              <a:t>Cost: What’s the cost of purchasing a license, and do the features justify the cost?</a:t>
            </a:r>
          </a:p>
          <a:p>
            <a:r>
              <a:rPr lang="en-US" dirty="0"/>
              <a:t>Security: How secure is the platform hosting the solution? Is it resistant to third-party attacks?</a:t>
            </a:r>
          </a:p>
          <a:p>
            <a:r>
              <a:rPr lang="en-US" dirty="0"/>
              <a:t>Performance: Is the registry highly performant? For situations where models are too large, can the registry provide models for </a:t>
            </a:r>
            <a:endParaRPr lang="en-US" dirty="0" smtClean="0"/>
          </a:p>
          <a:p>
            <a:pPr marL="0" indent="0">
              <a:buNone/>
            </a:pPr>
            <a:r>
              <a:rPr lang="en-US" dirty="0"/>
              <a:t> </a:t>
            </a:r>
            <a:r>
              <a:rPr lang="en-US" dirty="0" smtClean="0"/>
              <a:t>    services </a:t>
            </a:r>
            <a:r>
              <a:rPr lang="en-US" dirty="0"/>
              <a:t>to consume at low latency?</a:t>
            </a:r>
          </a:p>
          <a:p>
            <a:r>
              <a:rPr lang="en-US" dirty="0"/>
              <a:t>Availability: What’s the uptime of the solution, and does it meet your required service level agreement (SLA)?</a:t>
            </a:r>
          </a:p>
          <a:p>
            <a:r>
              <a:rPr lang="en-US" dirty="0"/>
              <a:t>Support: What level of support is available in case things go south?</a:t>
            </a:r>
          </a:p>
          <a:p>
            <a:r>
              <a:rPr lang="en-US" dirty="0"/>
              <a:t>Accessibility: How easy is it to get started with the solution? Are the documentation and learning support decent enough? </a:t>
            </a:r>
            <a:endParaRPr lang="en-US" dirty="0" smtClean="0"/>
          </a:p>
          <a:p>
            <a:pPr marL="0" indent="0">
              <a:buNone/>
            </a:pPr>
            <a:r>
              <a:rPr lang="en-US" dirty="0"/>
              <a:t> </a:t>
            </a:r>
            <a:r>
              <a:rPr lang="en-US" dirty="0" smtClean="0"/>
              <a:t>    What’s </a:t>
            </a:r>
            <a:r>
              <a:rPr lang="en-US" dirty="0"/>
              <a:t>the learning curve in terms of usage?</a:t>
            </a:r>
            <a:endParaRPr lang="en-IN" dirty="0"/>
          </a:p>
        </p:txBody>
      </p:sp>
      <p:sp>
        <p:nvSpPr>
          <p:cNvPr id="4" name="Text Placeholder 3"/>
          <p:cNvSpPr>
            <a:spLocks noGrp="1"/>
          </p:cNvSpPr>
          <p:nvPr>
            <p:ph type="body" sz="quarter" idx="14"/>
          </p:nvPr>
        </p:nvSpPr>
        <p:spPr/>
        <p:txBody>
          <a:bodyPr/>
          <a:lstStyle/>
          <a:p>
            <a:r>
              <a:rPr lang="en-US" dirty="0"/>
              <a:t>Purchase the license to a fully-managed solution</a:t>
            </a:r>
            <a:endParaRPr lang="en-IN" dirty="0"/>
          </a:p>
        </p:txBody>
      </p:sp>
    </p:spTree>
    <p:extLst>
      <p:ext uri="{BB962C8B-B14F-4D97-AF65-F5344CB8AC3E}">
        <p14:creationId xmlns:p14="http://schemas.microsoft.com/office/powerpoint/2010/main" val="1786261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3177</TotalTime>
  <Words>1236</Words>
  <Application>Microsoft Office PowerPoint</Application>
  <PresentationFormat>Widescreen</PresentationFormat>
  <Paragraphs>107</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Courier New</vt:lpstr>
      <vt:lpstr>Helvetica</vt:lpstr>
      <vt:lpstr>Helvetica Light</vt:lpstr>
      <vt:lpstr>Office Theme</vt:lpstr>
      <vt:lpstr>ML Model Registry - How?</vt:lpstr>
      <vt:lpstr>Where does a model registry fit in the MLOps stack?</vt:lpstr>
      <vt:lpstr>Where does a model registry fit in the MLOps stack?(2)</vt:lpstr>
      <vt:lpstr>Where does a model registry fit in the MLOps stack? (3)</vt:lpstr>
      <vt:lpstr>Where does a model registry fit in the MLOps stack?(4)</vt:lpstr>
      <vt:lpstr>Setting up ML model registry – build, maintain or buy?</vt:lpstr>
      <vt:lpstr>Setting up ML model registry – build, maintain or buy?(2)</vt:lpstr>
      <vt:lpstr>Setting up ML model registry – build, maintain or buy?(3)</vt:lpstr>
      <vt:lpstr>Setting up ML model registry – build, maintain or buy?(4)</vt:lpstr>
      <vt:lpstr> ML model registry solutions out there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237</cp:revision>
  <dcterms:created xsi:type="dcterms:W3CDTF">2018-10-16T06:13:57Z</dcterms:created>
  <dcterms:modified xsi:type="dcterms:W3CDTF">2023-07-13T09:38:51Z</dcterms:modified>
</cp:coreProperties>
</file>